
<file path=[Content_Types].xml><?xml version="1.0" encoding="utf-8"?>
<Types xmlns="http://schemas.openxmlformats.org/package/2006/content-types">
  <Default Extension="png" ContentType="image/png"/>
  <Default Extension="rels" ContentType="application/vnd.openxmlformats-package.relationships+xml"/>
  <Default Extension="fntdata" ContentType="application/x-fontdata"/>
  <Default Extension="xml" ContentType="application/xml"/>
  <Default Extension="jpg" ContentType="image/jpeg"/>
  <Override PartName="/ppt/theme/theme1.xml" ContentType="application/vnd.openxmlformats-officedocument.theme+xml"/>
  <Override PartName="/ppt/theme/theme2.xml" ContentType="application/vnd.openxmlformats-officedocument.theme+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presProps.xml" ContentType="application/vnd.openxmlformats-officedocument.presentationml.presProps+xml"/>
  <Override PartName="/ppt/presentation.xml" ContentType="application/vnd.openxmlformats-officedocument.presentationml.presentation.main+xml"/>
  <Override PartName="/customXml/itemProps2.xml" ContentType="application/vnd.openxmlformats-officedocument.customXmlProperties+xml"/>
  <Override PartName="/customXml/itemProps1.xml" ContentType="application/vnd.openxmlformats-officedocument.customXmlProperties+xml"/>
  <Override PartName="/customXml/itemProps3.xml" ContentType="application/vnd.openxmlformats-officedocument.customXml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2" Type="http://schemas.openxmlformats.org/officeDocument/2006/relationships/custom-properties" Target="docProps/custom.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3"/>
  </p:sldMasterIdLst>
  <p:notesMasterIdLst>
    <p:notesMasterId r:id="rId4"/>
  </p:notesMasterIdLst>
  <p:sldIdLst>
    <p:sldId id="256" r:id="rId5"/>
    <p:sldId id="257" r:id="rId6"/>
    <p:sldId id="258" r:id="rId7"/>
    <p:sldId id="259" r:id="rId8"/>
    <p:sldId id="260" r:id="rId9"/>
  </p:sldIdLst>
  <p:sldSz cy="5143500" cx="9144000"/>
  <p:notesSz cx="6858000" cy="9144000"/>
  <p:embeddedFontLst>
    <p:embeddedFont>
      <p:font typeface="PT Serif"/>
      <p:regular r:id="rId10"/>
      <p:bold r:id="rId11"/>
      <p:italic r:id="rId12"/>
      <p:boldItalic r:id="rId13"/>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13" Type="http://schemas.openxmlformats.org/officeDocument/2006/relationships/font" Target="fonts/PTSerif-boldItalic.fntdata"/><Relationship Id="rId8" Type="http://schemas.openxmlformats.org/officeDocument/2006/relationships/slide" Target="slides/slide4.xml"/><Relationship Id="rId3" Type="http://schemas.openxmlformats.org/officeDocument/2006/relationships/slideMaster" Target="slideMasters/slideMaster1.xml"/><Relationship Id="rId12" Type="http://schemas.openxmlformats.org/officeDocument/2006/relationships/font" Target="fonts/PTSerif-italic.fntdata"/><Relationship Id="rId7" Type="http://schemas.openxmlformats.org/officeDocument/2006/relationships/slide" Target="slides/slide3.xml"/><Relationship Id="rId2" Type="http://schemas.openxmlformats.org/officeDocument/2006/relationships/presProps" Target="presProps.xml"/><Relationship Id="rId16" Type="http://schemas.openxmlformats.org/officeDocument/2006/relationships/customXml" Target="../customXml/item3.xml"/><Relationship Id="rId11" Type="http://schemas.openxmlformats.org/officeDocument/2006/relationships/font" Target="fonts/PTSerif-bold.fntdata"/><Relationship Id="rId1" Type="http://schemas.openxmlformats.org/officeDocument/2006/relationships/theme" Target="theme/theme2.xml"/><Relationship Id="rId6" Type="http://schemas.openxmlformats.org/officeDocument/2006/relationships/slide" Target="slides/slide2.xml"/><Relationship Id="rId5" Type="http://schemas.openxmlformats.org/officeDocument/2006/relationships/slide" Target="slides/slide1.xml"/><Relationship Id="rId15" Type="http://schemas.openxmlformats.org/officeDocument/2006/relationships/customXml" Target="../customXml/item2.xml"/><Relationship Id="rId10" Type="http://schemas.openxmlformats.org/officeDocument/2006/relationships/font" Target="fonts/PTSerif-regular.fntdata"/><Relationship Id="rId4" Type="http://schemas.openxmlformats.org/officeDocument/2006/relationships/notesMaster" Target="notesMasters/notesMaster1.xml"/><Relationship Id="rId9" Type="http://schemas.openxmlformats.org/officeDocument/2006/relationships/slide" Target="slides/slide5.xml"/><Relationship Id="rId14" Type="http://schemas.openxmlformats.org/officeDocument/2006/relationships/customXml" Target="../customXml/item1.xml"/></Relationships>
</file>

<file path=ppt/media/image1.png>
</file>

<file path=ppt/media/image2.jp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 name="Shape 50"/>
        <p:cNvGrpSpPr/>
        <p:nvPr/>
      </p:nvGrpSpPr>
      <p:grpSpPr>
        <a:xfrm>
          <a:off x="0" y="0"/>
          <a:ext cx="0" cy="0"/>
          <a:chOff x="0" y="0"/>
          <a:chExt cx="0" cy="0"/>
        </a:xfrm>
      </p:grpSpPr>
      <p:sp>
        <p:nvSpPr>
          <p:cNvPr id="51" name="Google Shape;51;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2" name="Google Shape;5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 name="Shape 56"/>
        <p:cNvGrpSpPr/>
        <p:nvPr/>
      </p:nvGrpSpPr>
      <p:grpSpPr>
        <a:xfrm>
          <a:off x="0" y="0"/>
          <a:ext cx="0" cy="0"/>
          <a:chOff x="0" y="0"/>
          <a:chExt cx="0" cy="0"/>
        </a:xfrm>
      </p:grpSpPr>
      <p:sp>
        <p:nvSpPr>
          <p:cNvPr id="57" name="Google Shape;57;ga83c5f13ca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8" name="Google Shape;58;ga83c5f13ca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4" name="Shape 64"/>
        <p:cNvGrpSpPr/>
        <p:nvPr/>
      </p:nvGrpSpPr>
      <p:grpSpPr>
        <a:xfrm>
          <a:off x="0" y="0"/>
          <a:ext cx="0" cy="0"/>
          <a:chOff x="0" y="0"/>
          <a:chExt cx="0" cy="0"/>
        </a:xfrm>
      </p:grpSpPr>
      <p:sp>
        <p:nvSpPr>
          <p:cNvPr id="65" name="Google Shape;65;ga83c5f13ca_0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6" name="Google Shape;66;ga83c5f13ca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2" name="Shape 72"/>
        <p:cNvGrpSpPr/>
        <p:nvPr/>
      </p:nvGrpSpPr>
      <p:grpSpPr>
        <a:xfrm>
          <a:off x="0" y="0"/>
          <a:ext cx="0" cy="0"/>
          <a:chOff x="0" y="0"/>
          <a:chExt cx="0" cy="0"/>
        </a:xfrm>
      </p:grpSpPr>
      <p:sp>
        <p:nvSpPr>
          <p:cNvPr id="73" name="Google Shape;73;ga83c5f13ca_1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4" name="Google Shape;74;ga83c5f13ca_1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0" name="Shape 80"/>
        <p:cNvGrpSpPr/>
        <p:nvPr/>
      </p:nvGrpSpPr>
      <p:grpSpPr>
        <a:xfrm>
          <a:off x="0" y="0"/>
          <a:ext cx="0" cy="0"/>
          <a:chOff x="0" y="0"/>
          <a:chExt cx="0" cy="0"/>
        </a:xfrm>
      </p:grpSpPr>
      <p:sp>
        <p:nvSpPr>
          <p:cNvPr id="81" name="Google Shape;81;ga83c5f13ca_1_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2" name="Google Shape;82;ga83c5f13ca_1_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it"/>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Autofit/>
          </a:bodyPr>
          <a:lstStyle>
            <a:lvl1pPr indent="-342900" lvl="0" marL="457200" algn="ctr">
              <a:spcBef>
                <a:spcPts val="0"/>
              </a:spcBef>
              <a:spcAft>
                <a:spcPts val="0"/>
              </a:spcAft>
              <a:buSzPts val="1800"/>
              <a:buChar char="●"/>
              <a:defRPr/>
            </a:lvl1pPr>
            <a:lvl2pPr indent="-317500" lvl="1" marL="914400" algn="ctr">
              <a:spcBef>
                <a:spcPts val="1600"/>
              </a:spcBef>
              <a:spcAft>
                <a:spcPts val="0"/>
              </a:spcAft>
              <a:buSzPts val="1400"/>
              <a:buChar char="○"/>
              <a:defRPr/>
            </a:lvl2pPr>
            <a:lvl3pPr indent="-317500" lvl="2" marL="1371600" algn="ctr">
              <a:spcBef>
                <a:spcPts val="1600"/>
              </a:spcBef>
              <a:spcAft>
                <a:spcPts val="0"/>
              </a:spcAft>
              <a:buSzPts val="1400"/>
              <a:buChar char="■"/>
              <a:defRPr/>
            </a:lvl3pPr>
            <a:lvl4pPr indent="-317500" lvl="3" marL="1828800" algn="ctr">
              <a:spcBef>
                <a:spcPts val="1600"/>
              </a:spcBef>
              <a:spcAft>
                <a:spcPts val="0"/>
              </a:spcAft>
              <a:buSzPts val="1400"/>
              <a:buChar char="●"/>
              <a:defRPr/>
            </a:lvl4pPr>
            <a:lvl5pPr indent="-317500" lvl="4" marL="2286000" algn="ctr">
              <a:spcBef>
                <a:spcPts val="1600"/>
              </a:spcBef>
              <a:spcAft>
                <a:spcPts val="0"/>
              </a:spcAft>
              <a:buSzPts val="1400"/>
              <a:buChar char="○"/>
              <a:defRPr/>
            </a:lvl5pPr>
            <a:lvl6pPr indent="-317500" lvl="5" marL="2743200" algn="ctr">
              <a:spcBef>
                <a:spcPts val="1600"/>
              </a:spcBef>
              <a:spcAft>
                <a:spcPts val="0"/>
              </a:spcAft>
              <a:buSzPts val="1400"/>
              <a:buChar char="■"/>
              <a:defRPr/>
            </a:lvl6pPr>
            <a:lvl7pPr indent="-317500" lvl="6" marL="3200400" algn="ctr">
              <a:spcBef>
                <a:spcPts val="1600"/>
              </a:spcBef>
              <a:spcAft>
                <a:spcPts val="0"/>
              </a:spcAft>
              <a:buSzPts val="1400"/>
              <a:buChar char="●"/>
              <a:defRPr/>
            </a:lvl7pPr>
            <a:lvl8pPr indent="-317500" lvl="7" marL="3657600" algn="ctr">
              <a:spcBef>
                <a:spcPts val="1600"/>
              </a:spcBef>
              <a:spcAft>
                <a:spcPts val="0"/>
              </a:spcAft>
              <a:buSzPts val="1400"/>
              <a:buChar char="○"/>
              <a:defRPr/>
            </a:lvl8pPr>
            <a:lvl9pPr indent="-317500" lvl="8" marL="4114800" algn="ctr">
              <a:spcBef>
                <a:spcPts val="1600"/>
              </a:spcBef>
              <a:spcAft>
                <a:spcPts val="160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it"/>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it"/>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it"/>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it"/>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it"/>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it"/>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it"/>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it"/>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it"/>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it"/>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1600"/>
              </a:spcBef>
              <a:spcAft>
                <a:spcPts val="0"/>
              </a:spcAft>
              <a:buClr>
                <a:schemeClr val="dk2"/>
              </a:buClr>
              <a:buSzPts val="1400"/>
              <a:buChar char="○"/>
              <a:defRPr>
                <a:solidFill>
                  <a:schemeClr val="dk2"/>
                </a:solidFill>
              </a:defRPr>
            </a:lvl2pPr>
            <a:lvl3pPr indent="-317500" lvl="2" marL="1371600">
              <a:lnSpc>
                <a:spcPct val="115000"/>
              </a:lnSpc>
              <a:spcBef>
                <a:spcPts val="1600"/>
              </a:spcBef>
              <a:spcAft>
                <a:spcPts val="0"/>
              </a:spcAft>
              <a:buClr>
                <a:schemeClr val="dk2"/>
              </a:buClr>
              <a:buSzPts val="1400"/>
              <a:buChar char="■"/>
              <a:defRPr>
                <a:solidFill>
                  <a:schemeClr val="dk2"/>
                </a:solidFill>
              </a:defRPr>
            </a:lvl3pPr>
            <a:lvl4pPr indent="-317500" lvl="3" marL="1828800">
              <a:lnSpc>
                <a:spcPct val="115000"/>
              </a:lnSpc>
              <a:spcBef>
                <a:spcPts val="1600"/>
              </a:spcBef>
              <a:spcAft>
                <a:spcPts val="0"/>
              </a:spcAft>
              <a:buClr>
                <a:schemeClr val="dk2"/>
              </a:buClr>
              <a:buSzPts val="1400"/>
              <a:buChar char="●"/>
              <a:defRPr>
                <a:solidFill>
                  <a:schemeClr val="dk2"/>
                </a:solidFill>
              </a:defRPr>
            </a:lvl4pPr>
            <a:lvl5pPr indent="-317500" lvl="4" marL="2286000">
              <a:lnSpc>
                <a:spcPct val="115000"/>
              </a:lnSpc>
              <a:spcBef>
                <a:spcPts val="1600"/>
              </a:spcBef>
              <a:spcAft>
                <a:spcPts val="0"/>
              </a:spcAft>
              <a:buClr>
                <a:schemeClr val="dk2"/>
              </a:buClr>
              <a:buSzPts val="1400"/>
              <a:buChar char="○"/>
              <a:defRPr>
                <a:solidFill>
                  <a:schemeClr val="dk2"/>
                </a:solidFill>
              </a:defRPr>
            </a:lvl5pPr>
            <a:lvl6pPr indent="-317500" lvl="5" marL="2743200">
              <a:lnSpc>
                <a:spcPct val="115000"/>
              </a:lnSpc>
              <a:spcBef>
                <a:spcPts val="1600"/>
              </a:spcBef>
              <a:spcAft>
                <a:spcPts val="0"/>
              </a:spcAft>
              <a:buClr>
                <a:schemeClr val="dk2"/>
              </a:buClr>
              <a:buSzPts val="1400"/>
              <a:buChar char="■"/>
              <a:defRPr>
                <a:solidFill>
                  <a:schemeClr val="dk2"/>
                </a:solidFill>
              </a:defRPr>
            </a:lvl6pPr>
            <a:lvl7pPr indent="-317500" lvl="6" marL="3200400">
              <a:lnSpc>
                <a:spcPct val="115000"/>
              </a:lnSpc>
              <a:spcBef>
                <a:spcPts val="1600"/>
              </a:spcBef>
              <a:spcAft>
                <a:spcPts val="0"/>
              </a:spcAft>
              <a:buClr>
                <a:schemeClr val="dk2"/>
              </a:buClr>
              <a:buSzPts val="1400"/>
              <a:buChar char="●"/>
              <a:defRPr>
                <a:solidFill>
                  <a:schemeClr val="dk2"/>
                </a:solidFill>
              </a:defRPr>
            </a:lvl7pPr>
            <a:lvl8pPr indent="-317500" lvl="7" marL="3657600">
              <a:lnSpc>
                <a:spcPct val="115000"/>
              </a:lnSpc>
              <a:spcBef>
                <a:spcPts val="1600"/>
              </a:spcBef>
              <a:spcAft>
                <a:spcPts val="0"/>
              </a:spcAft>
              <a:buClr>
                <a:schemeClr val="dk2"/>
              </a:buClr>
              <a:buSzPts val="1400"/>
              <a:buChar char="○"/>
              <a:defRPr>
                <a:solidFill>
                  <a:schemeClr val="dk2"/>
                </a:solidFill>
              </a:defRPr>
            </a:lvl8pPr>
            <a:lvl9pPr indent="-317500" lvl="8" marL="4114800">
              <a:lnSpc>
                <a:spcPct val="115000"/>
              </a:lnSpc>
              <a:spcBef>
                <a:spcPts val="1600"/>
              </a:spcBef>
              <a:spcAft>
                <a:spcPts val="160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it"/>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2.jp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6.png"/><Relationship Id="rId4" Type="http://schemas.openxmlformats.org/officeDocument/2006/relationships/image" Target="../media/image9.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4.png"/><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1.png"/><Relationship Id="rId4" Type="http://schemas.openxmlformats.org/officeDocument/2006/relationships/image" Target="../media/image8.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5.png"/><Relationship Id="rId4"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53" name="Shape 53"/>
        <p:cNvGrpSpPr/>
        <p:nvPr/>
      </p:nvGrpSpPr>
      <p:grpSpPr>
        <a:xfrm>
          <a:off x="0" y="0"/>
          <a:ext cx="0" cy="0"/>
          <a:chOff x="0" y="0"/>
          <a:chExt cx="0" cy="0"/>
        </a:xfrm>
      </p:grpSpPr>
      <p:sp>
        <p:nvSpPr>
          <p:cNvPr id="54" name="Google Shape;54;p13"/>
          <p:cNvSpPr txBox="1"/>
          <p:nvPr>
            <p:ph type="ctrTitle"/>
          </p:nvPr>
        </p:nvSpPr>
        <p:spPr>
          <a:xfrm>
            <a:off x="311700" y="1561050"/>
            <a:ext cx="8520600" cy="1010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b="1" lang="it" sz="4700">
                <a:solidFill>
                  <a:srgbClr val="FFFFFF"/>
                </a:solidFill>
                <a:latin typeface="PT Serif"/>
                <a:ea typeface="PT Serif"/>
                <a:cs typeface="PT Serif"/>
                <a:sym typeface="PT Serif"/>
              </a:rPr>
              <a:t>CLIMATE CHANGE</a:t>
            </a:r>
            <a:endParaRPr b="1" sz="4700">
              <a:solidFill>
                <a:srgbClr val="FFFFFF"/>
              </a:solidFill>
              <a:latin typeface="PT Serif"/>
              <a:ea typeface="PT Serif"/>
              <a:cs typeface="PT Serif"/>
              <a:sym typeface="PT Serif"/>
            </a:endParaRPr>
          </a:p>
        </p:txBody>
      </p:sp>
      <p:sp>
        <p:nvSpPr>
          <p:cNvPr id="55" name="Google Shape;55;p13"/>
          <p:cNvSpPr txBox="1"/>
          <p:nvPr>
            <p:ph idx="1" type="subTitle"/>
          </p:nvPr>
        </p:nvSpPr>
        <p:spPr>
          <a:xfrm>
            <a:off x="311700" y="2678250"/>
            <a:ext cx="8520600" cy="792600"/>
          </a:xfrm>
          <a:prstGeom prst="rect">
            <a:avLst/>
          </a:prstGeom>
        </p:spPr>
        <p:txBody>
          <a:bodyPr anchorCtr="0" anchor="t" bIns="91425" lIns="91425" spcFirstLastPara="1" rIns="91425" wrap="square" tIns="91425">
            <a:noAutofit/>
          </a:bodyPr>
          <a:lstStyle/>
          <a:p>
            <a:pPr indent="0" lvl="0" marL="0" rtl="0" algn="ctr">
              <a:lnSpc>
                <a:spcPct val="115000"/>
              </a:lnSpc>
              <a:spcBef>
                <a:spcPts val="0"/>
              </a:spcBef>
              <a:spcAft>
                <a:spcPts val="0"/>
              </a:spcAft>
              <a:buClr>
                <a:schemeClr val="dk1"/>
              </a:buClr>
              <a:buSzPts val="1100"/>
              <a:buFont typeface="Arial"/>
              <a:buNone/>
            </a:pPr>
            <a:r>
              <a:rPr b="1" lang="it" sz="3000">
                <a:solidFill>
                  <a:srgbClr val="FFFFFF"/>
                </a:solidFill>
                <a:latin typeface="PT Serif"/>
                <a:ea typeface="PT Serif"/>
                <a:cs typeface="PT Serif"/>
                <a:sym typeface="PT Serif"/>
              </a:rPr>
              <a:t>GROUP E</a:t>
            </a:r>
            <a:endParaRPr b="1" sz="3000">
              <a:solidFill>
                <a:srgbClr val="1155CC"/>
              </a:solidFill>
              <a:latin typeface="PT Serif"/>
              <a:ea typeface="PT Serif"/>
              <a:cs typeface="PT Serif"/>
              <a:sym typeface="PT Serif"/>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noFill/>
      </p:bgPr>
    </p:bg>
    <p:spTree>
      <p:nvGrpSpPr>
        <p:cNvPr id="59" name="Shape 59"/>
        <p:cNvGrpSpPr/>
        <p:nvPr/>
      </p:nvGrpSpPr>
      <p:grpSpPr>
        <a:xfrm>
          <a:off x="0" y="0"/>
          <a:ext cx="0" cy="0"/>
          <a:chOff x="0" y="0"/>
          <a:chExt cx="0" cy="0"/>
        </a:xfrm>
      </p:grpSpPr>
      <p:sp>
        <p:nvSpPr>
          <p:cNvPr id="60" name="Google Shape;60;p1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it" sz="2400">
                <a:solidFill>
                  <a:srgbClr val="0B0B7A"/>
                </a:solidFill>
                <a:latin typeface="PT Serif"/>
                <a:ea typeface="PT Serif"/>
                <a:cs typeface="PT Serif"/>
                <a:sym typeface="PT Serif"/>
              </a:rPr>
              <a:t>Effects the climate changes have on our planet</a:t>
            </a:r>
            <a:endParaRPr/>
          </a:p>
        </p:txBody>
      </p:sp>
      <p:sp>
        <p:nvSpPr>
          <p:cNvPr id="61" name="Google Shape;61;p14"/>
          <p:cNvSpPr txBox="1"/>
          <p:nvPr>
            <p:ph idx="1" type="body"/>
          </p:nvPr>
        </p:nvSpPr>
        <p:spPr>
          <a:xfrm>
            <a:off x="311700" y="1095800"/>
            <a:ext cx="5580000" cy="3871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it" sz="1600">
                <a:solidFill>
                  <a:srgbClr val="000000"/>
                </a:solidFill>
                <a:latin typeface="PT Serif"/>
                <a:ea typeface="PT Serif"/>
                <a:cs typeface="PT Serif"/>
                <a:sym typeface="PT Serif"/>
              </a:rPr>
              <a:t>The global warming that’s changing our climate is already having serious consequences. In just the past few decades:</a:t>
            </a:r>
            <a:endParaRPr sz="1600">
              <a:solidFill>
                <a:srgbClr val="000000"/>
              </a:solidFill>
              <a:latin typeface="PT Serif"/>
              <a:ea typeface="PT Serif"/>
              <a:cs typeface="PT Serif"/>
              <a:sym typeface="PT Serif"/>
            </a:endParaRPr>
          </a:p>
          <a:p>
            <a:pPr indent="-330200" lvl="0" marL="457200" rtl="0" algn="l">
              <a:spcBef>
                <a:spcPts val="0"/>
              </a:spcBef>
              <a:spcAft>
                <a:spcPts val="0"/>
              </a:spcAft>
              <a:buClr>
                <a:srgbClr val="000000"/>
              </a:buClr>
              <a:buSzPts val="1600"/>
              <a:buFont typeface="PT Serif"/>
              <a:buChar char="●"/>
            </a:pPr>
            <a:r>
              <a:rPr lang="it" sz="1600">
                <a:solidFill>
                  <a:srgbClr val="000000"/>
                </a:solidFill>
                <a:latin typeface="PT Serif"/>
                <a:ea typeface="PT Serif"/>
                <a:cs typeface="PT Serif"/>
                <a:sym typeface="PT Serif"/>
              </a:rPr>
              <a:t>Rising temperatures have worsened extreme weather events.</a:t>
            </a:r>
            <a:endParaRPr sz="1600">
              <a:solidFill>
                <a:srgbClr val="000000"/>
              </a:solidFill>
              <a:latin typeface="PT Serif"/>
              <a:ea typeface="PT Serif"/>
              <a:cs typeface="PT Serif"/>
              <a:sym typeface="PT Serif"/>
            </a:endParaRPr>
          </a:p>
          <a:p>
            <a:pPr indent="-330200" lvl="0" marL="457200" rtl="0" algn="l">
              <a:spcBef>
                <a:spcPts val="0"/>
              </a:spcBef>
              <a:spcAft>
                <a:spcPts val="0"/>
              </a:spcAft>
              <a:buClr>
                <a:srgbClr val="000000"/>
              </a:buClr>
              <a:buSzPts val="1600"/>
              <a:buFont typeface="PT Serif"/>
              <a:buChar char="●"/>
            </a:pPr>
            <a:r>
              <a:rPr lang="it" sz="1600">
                <a:solidFill>
                  <a:srgbClr val="000000"/>
                </a:solidFill>
                <a:latin typeface="PT Serif"/>
                <a:ea typeface="PT Serif"/>
                <a:cs typeface="PT Serif"/>
                <a:sym typeface="PT Serif"/>
              </a:rPr>
              <a:t>Chunks of ice in the Antarctic have broken apart.</a:t>
            </a:r>
            <a:endParaRPr sz="1600">
              <a:solidFill>
                <a:srgbClr val="000000"/>
              </a:solidFill>
              <a:latin typeface="PT Serif"/>
              <a:ea typeface="PT Serif"/>
              <a:cs typeface="PT Serif"/>
              <a:sym typeface="PT Serif"/>
            </a:endParaRPr>
          </a:p>
          <a:p>
            <a:pPr indent="-330200" lvl="0" marL="457200" rtl="0" algn="l">
              <a:spcBef>
                <a:spcPts val="0"/>
              </a:spcBef>
              <a:spcAft>
                <a:spcPts val="0"/>
              </a:spcAft>
              <a:buClr>
                <a:srgbClr val="000000"/>
              </a:buClr>
              <a:buSzPts val="1600"/>
              <a:buFont typeface="PT Serif"/>
              <a:buChar char="●"/>
            </a:pPr>
            <a:r>
              <a:rPr lang="it" sz="1600">
                <a:solidFill>
                  <a:srgbClr val="000000"/>
                </a:solidFill>
                <a:latin typeface="PT Serif"/>
                <a:ea typeface="PT Serif"/>
                <a:cs typeface="PT Serif"/>
                <a:sym typeface="PT Serif"/>
              </a:rPr>
              <a:t>Wildfire seasons are months longer.</a:t>
            </a:r>
            <a:endParaRPr sz="1600">
              <a:solidFill>
                <a:srgbClr val="000000"/>
              </a:solidFill>
              <a:latin typeface="PT Serif"/>
              <a:ea typeface="PT Serif"/>
              <a:cs typeface="PT Serif"/>
              <a:sym typeface="PT Serif"/>
            </a:endParaRPr>
          </a:p>
          <a:p>
            <a:pPr indent="-330200" lvl="0" marL="457200" rtl="0" algn="l">
              <a:spcBef>
                <a:spcPts val="0"/>
              </a:spcBef>
              <a:spcAft>
                <a:spcPts val="0"/>
              </a:spcAft>
              <a:buClr>
                <a:srgbClr val="000000"/>
              </a:buClr>
              <a:buSzPts val="1600"/>
              <a:buFont typeface="PT Serif"/>
              <a:buChar char="●"/>
            </a:pPr>
            <a:r>
              <a:rPr lang="it" sz="1600">
                <a:solidFill>
                  <a:srgbClr val="000000"/>
                </a:solidFill>
                <a:latin typeface="PT Serif"/>
                <a:ea typeface="PT Serif"/>
                <a:cs typeface="PT Serif"/>
                <a:sym typeface="PT Serif"/>
              </a:rPr>
              <a:t>Coral reefs have been bleached of their colors.</a:t>
            </a:r>
            <a:endParaRPr sz="1600">
              <a:solidFill>
                <a:srgbClr val="000000"/>
              </a:solidFill>
              <a:latin typeface="PT Serif"/>
              <a:ea typeface="PT Serif"/>
              <a:cs typeface="PT Serif"/>
              <a:sym typeface="PT Serif"/>
            </a:endParaRPr>
          </a:p>
          <a:p>
            <a:pPr indent="-330200" lvl="0" marL="457200" rtl="0" algn="l">
              <a:spcBef>
                <a:spcPts val="0"/>
              </a:spcBef>
              <a:spcAft>
                <a:spcPts val="0"/>
              </a:spcAft>
              <a:buClr>
                <a:srgbClr val="000000"/>
              </a:buClr>
              <a:buSzPts val="1600"/>
              <a:buFont typeface="PT Serif"/>
              <a:buChar char="●"/>
            </a:pPr>
            <a:r>
              <a:rPr lang="it" sz="1600">
                <a:solidFill>
                  <a:srgbClr val="000000"/>
                </a:solidFill>
                <a:latin typeface="PT Serif"/>
                <a:ea typeface="PT Serif"/>
                <a:cs typeface="PT Serif"/>
                <a:sym typeface="PT Serif"/>
              </a:rPr>
              <a:t>Mosquitoes are expanding their territory, able to spread disease.</a:t>
            </a:r>
            <a:endParaRPr sz="1600">
              <a:solidFill>
                <a:srgbClr val="000000"/>
              </a:solidFill>
              <a:latin typeface="PT Serif"/>
              <a:ea typeface="PT Serif"/>
              <a:cs typeface="PT Serif"/>
              <a:sym typeface="PT Serif"/>
            </a:endParaRPr>
          </a:p>
          <a:p>
            <a:pPr indent="-330200" lvl="0" marL="457200" marR="0" rtl="0" algn="l">
              <a:lnSpc>
                <a:spcPct val="115000"/>
              </a:lnSpc>
              <a:spcBef>
                <a:spcPts val="0"/>
              </a:spcBef>
              <a:spcAft>
                <a:spcPts val="0"/>
              </a:spcAft>
              <a:buClr>
                <a:srgbClr val="000000"/>
              </a:buClr>
              <a:buSzPts val="1600"/>
              <a:buFont typeface="PT Serif"/>
              <a:buChar char="●"/>
            </a:pPr>
            <a:r>
              <a:rPr lang="it" sz="1600">
                <a:solidFill>
                  <a:srgbClr val="000000"/>
                </a:solidFill>
                <a:latin typeface="PT Serif"/>
                <a:ea typeface="PT Serif"/>
                <a:cs typeface="PT Serif"/>
                <a:sym typeface="PT Serif"/>
              </a:rPr>
              <a:t>Glaciers are melting which will limit fresh water for the surrounding areas.</a:t>
            </a:r>
            <a:endParaRPr sz="1600">
              <a:solidFill>
                <a:srgbClr val="000000"/>
              </a:solidFill>
              <a:latin typeface="PT Serif"/>
              <a:ea typeface="PT Serif"/>
              <a:cs typeface="PT Serif"/>
              <a:sym typeface="PT Serif"/>
            </a:endParaRPr>
          </a:p>
          <a:p>
            <a:pPr indent="-330200" lvl="0" marL="457200" marR="0" rtl="0" algn="l">
              <a:lnSpc>
                <a:spcPct val="115000"/>
              </a:lnSpc>
              <a:spcBef>
                <a:spcPts val="0"/>
              </a:spcBef>
              <a:spcAft>
                <a:spcPts val="0"/>
              </a:spcAft>
              <a:buClr>
                <a:srgbClr val="000000"/>
              </a:buClr>
              <a:buSzPts val="1600"/>
              <a:buFont typeface="PT Serif"/>
              <a:buChar char="●"/>
            </a:pPr>
            <a:r>
              <a:rPr lang="it" sz="1600">
                <a:solidFill>
                  <a:srgbClr val="000000"/>
                </a:solidFill>
                <a:latin typeface="PT Serif"/>
                <a:ea typeface="PT Serif"/>
                <a:cs typeface="PT Serif"/>
                <a:sym typeface="PT Serif"/>
              </a:rPr>
              <a:t>Animals will have a hard time to survive.</a:t>
            </a:r>
            <a:endParaRPr sz="1600">
              <a:solidFill>
                <a:srgbClr val="000000"/>
              </a:solidFill>
              <a:latin typeface="PT Serif"/>
              <a:ea typeface="PT Serif"/>
              <a:cs typeface="PT Serif"/>
              <a:sym typeface="PT Serif"/>
            </a:endParaRPr>
          </a:p>
          <a:p>
            <a:pPr indent="0" lvl="0" marL="0" rtl="0" algn="l">
              <a:spcBef>
                <a:spcPts val="0"/>
              </a:spcBef>
              <a:spcAft>
                <a:spcPts val="0"/>
              </a:spcAft>
              <a:buClr>
                <a:schemeClr val="dk1"/>
              </a:buClr>
              <a:buSzPts val="1100"/>
              <a:buFont typeface="Arial"/>
              <a:buNone/>
            </a:pPr>
            <a:r>
              <a:t/>
            </a:r>
            <a:endParaRPr sz="1700">
              <a:solidFill>
                <a:srgbClr val="000000"/>
              </a:solidFill>
              <a:latin typeface="PT Serif"/>
              <a:ea typeface="PT Serif"/>
              <a:cs typeface="PT Serif"/>
              <a:sym typeface="PT Serif"/>
            </a:endParaRPr>
          </a:p>
          <a:p>
            <a:pPr indent="0" lvl="0" marL="0" rtl="0" algn="l">
              <a:spcBef>
                <a:spcPts val="0"/>
              </a:spcBef>
              <a:spcAft>
                <a:spcPts val="0"/>
              </a:spcAft>
              <a:buNone/>
            </a:pPr>
            <a:r>
              <a:t/>
            </a:r>
            <a:endParaRPr sz="1700">
              <a:solidFill>
                <a:srgbClr val="000000"/>
              </a:solidFill>
              <a:latin typeface="PT Serif"/>
              <a:ea typeface="PT Serif"/>
              <a:cs typeface="PT Serif"/>
              <a:sym typeface="PT Serif"/>
            </a:endParaRPr>
          </a:p>
        </p:txBody>
      </p:sp>
      <p:pic>
        <p:nvPicPr>
          <p:cNvPr id="62" name="Google Shape;62;p14"/>
          <p:cNvPicPr preferRelativeResize="0"/>
          <p:nvPr/>
        </p:nvPicPr>
        <p:blipFill>
          <a:blip r:embed="rId3">
            <a:alphaModFix/>
          </a:blip>
          <a:stretch>
            <a:fillRect/>
          </a:stretch>
        </p:blipFill>
        <p:spPr>
          <a:xfrm>
            <a:off x="6064975" y="1095800"/>
            <a:ext cx="2767326" cy="1751350"/>
          </a:xfrm>
          <a:prstGeom prst="rect">
            <a:avLst/>
          </a:prstGeom>
          <a:noFill/>
          <a:ln>
            <a:noFill/>
          </a:ln>
        </p:spPr>
      </p:pic>
      <p:pic>
        <p:nvPicPr>
          <p:cNvPr id="63" name="Google Shape;63;p14"/>
          <p:cNvPicPr preferRelativeResize="0"/>
          <p:nvPr/>
        </p:nvPicPr>
        <p:blipFill>
          <a:blip r:embed="rId4">
            <a:alphaModFix/>
          </a:blip>
          <a:stretch>
            <a:fillRect/>
          </a:stretch>
        </p:blipFill>
        <p:spPr>
          <a:xfrm>
            <a:off x="6064975" y="3119675"/>
            <a:ext cx="2767327" cy="1844874"/>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7" name="Shape 67"/>
        <p:cNvGrpSpPr/>
        <p:nvPr/>
      </p:nvGrpSpPr>
      <p:grpSpPr>
        <a:xfrm>
          <a:off x="0" y="0"/>
          <a:ext cx="0" cy="0"/>
          <a:chOff x="0" y="0"/>
          <a:chExt cx="0" cy="0"/>
        </a:xfrm>
      </p:grpSpPr>
      <p:sp>
        <p:nvSpPr>
          <p:cNvPr id="68" name="Google Shape;68;p1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ctr">
              <a:lnSpc>
                <a:spcPct val="115000"/>
              </a:lnSpc>
              <a:spcBef>
                <a:spcPts val="0"/>
              </a:spcBef>
              <a:spcAft>
                <a:spcPts val="0"/>
              </a:spcAft>
              <a:buClr>
                <a:schemeClr val="dk1"/>
              </a:buClr>
              <a:buSzPts val="1100"/>
              <a:buFont typeface="Arial"/>
              <a:buNone/>
            </a:pPr>
            <a:r>
              <a:rPr b="1" lang="it" sz="2400">
                <a:solidFill>
                  <a:srgbClr val="0B0B7A"/>
                </a:solidFill>
                <a:latin typeface="PT Serif"/>
                <a:ea typeface="PT Serif"/>
                <a:cs typeface="PT Serif"/>
                <a:sym typeface="PT Serif"/>
              </a:rPr>
              <a:t>Why are you worried about climate change? </a:t>
            </a:r>
            <a:endParaRPr b="1" sz="2400">
              <a:solidFill>
                <a:srgbClr val="0B0B7A"/>
              </a:solidFill>
              <a:latin typeface="PT Serif"/>
              <a:ea typeface="PT Serif"/>
              <a:cs typeface="PT Serif"/>
              <a:sym typeface="PT Serif"/>
            </a:endParaRPr>
          </a:p>
          <a:p>
            <a:pPr indent="0" lvl="0" marL="0" rtl="0" algn="l">
              <a:spcBef>
                <a:spcPts val="0"/>
              </a:spcBef>
              <a:spcAft>
                <a:spcPts val="0"/>
              </a:spcAft>
              <a:buNone/>
            </a:pPr>
            <a:r>
              <a:t/>
            </a:r>
            <a:endParaRPr/>
          </a:p>
        </p:txBody>
      </p:sp>
      <p:sp>
        <p:nvSpPr>
          <p:cNvPr id="69" name="Google Shape;69;p15"/>
          <p:cNvSpPr txBox="1"/>
          <p:nvPr>
            <p:ph idx="1" type="body"/>
          </p:nvPr>
        </p:nvSpPr>
        <p:spPr>
          <a:xfrm>
            <a:off x="623550" y="1360300"/>
            <a:ext cx="4904400" cy="3416400"/>
          </a:xfrm>
          <a:prstGeom prst="rect">
            <a:avLst/>
          </a:prstGeom>
        </p:spPr>
        <p:txBody>
          <a:bodyPr anchorCtr="0" anchor="t" bIns="91425" lIns="91425" spcFirstLastPara="1" rIns="91425" wrap="square" tIns="91425">
            <a:noAutofit/>
          </a:bodyPr>
          <a:lstStyle/>
          <a:p>
            <a:pPr indent="0" lvl="0" marL="0" rtl="0" algn="just">
              <a:spcBef>
                <a:spcPts val="0"/>
              </a:spcBef>
              <a:spcAft>
                <a:spcPts val="0"/>
              </a:spcAft>
              <a:buClr>
                <a:schemeClr val="dk1"/>
              </a:buClr>
              <a:buSzPts val="1100"/>
              <a:buFont typeface="Arial"/>
              <a:buNone/>
            </a:pPr>
            <a:r>
              <a:rPr lang="it" sz="1600">
                <a:solidFill>
                  <a:schemeClr val="dk1"/>
                </a:solidFill>
                <a:latin typeface="PT Serif"/>
                <a:ea typeface="PT Serif"/>
                <a:cs typeface="PT Serif"/>
                <a:sym typeface="PT Serif"/>
              </a:rPr>
              <a:t>We humans are the ones who burn fossil fuels and chop down forests, causing average temperatures to rise worldwide. A warmer world has more evaporation, leading to more water in the atmosphere. Such changing conditions put our agriculture, health, water supply and more at risk. But it's not too late to slow the pace of climate change. We are fortunate to live in a beautiful and diverse planet. Our children, and all future generations, deserve the same.</a:t>
            </a:r>
            <a:endParaRPr sz="1600">
              <a:solidFill>
                <a:schemeClr val="dk1"/>
              </a:solidFill>
              <a:latin typeface="PT Serif"/>
              <a:ea typeface="PT Serif"/>
              <a:cs typeface="PT Serif"/>
              <a:sym typeface="PT Serif"/>
            </a:endParaRPr>
          </a:p>
          <a:p>
            <a:pPr indent="0" lvl="0" marL="0" rtl="0" algn="l">
              <a:spcBef>
                <a:spcPts val="0"/>
              </a:spcBef>
              <a:spcAft>
                <a:spcPts val="0"/>
              </a:spcAft>
              <a:buClr>
                <a:schemeClr val="dk1"/>
              </a:buClr>
              <a:buSzPts val="1100"/>
              <a:buFont typeface="Arial"/>
              <a:buNone/>
            </a:pPr>
            <a:r>
              <a:t/>
            </a:r>
            <a:endParaRPr sz="1200">
              <a:solidFill>
                <a:schemeClr val="dk1"/>
              </a:solidFill>
              <a:latin typeface="PT Serif"/>
              <a:ea typeface="PT Serif"/>
              <a:cs typeface="PT Serif"/>
              <a:sym typeface="PT Serif"/>
            </a:endParaRPr>
          </a:p>
          <a:p>
            <a:pPr indent="0" lvl="0" marL="0" rtl="0" algn="l">
              <a:spcBef>
                <a:spcPts val="0"/>
              </a:spcBef>
              <a:spcAft>
                <a:spcPts val="1600"/>
              </a:spcAft>
              <a:buNone/>
            </a:pPr>
            <a:r>
              <a:t/>
            </a:r>
            <a:endParaRPr/>
          </a:p>
        </p:txBody>
      </p:sp>
      <p:pic>
        <p:nvPicPr>
          <p:cNvPr id="70" name="Google Shape;70;p15"/>
          <p:cNvPicPr preferRelativeResize="0"/>
          <p:nvPr/>
        </p:nvPicPr>
        <p:blipFill>
          <a:blip r:embed="rId3">
            <a:alphaModFix/>
          </a:blip>
          <a:stretch>
            <a:fillRect/>
          </a:stretch>
        </p:blipFill>
        <p:spPr>
          <a:xfrm>
            <a:off x="6037125" y="1152475"/>
            <a:ext cx="2795175" cy="1863475"/>
          </a:xfrm>
          <a:prstGeom prst="rect">
            <a:avLst/>
          </a:prstGeom>
          <a:noFill/>
          <a:ln>
            <a:noFill/>
          </a:ln>
        </p:spPr>
      </p:pic>
      <p:pic>
        <p:nvPicPr>
          <p:cNvPr id="71" name="Google Shape;71;p15"/>
          <p:cNvPicPr preferRelativeResize="0"/>
          <p:nvPr/>
        </p:nvPicPr>
        <p:blipFill>
          <a:blip r:embed="rId4">
            <a:alphaModFix/>
          </a:blip>
          <a:stretch>
            <a:fillRect/>
          </a:stretch>
        </p:blipFill>
        <p:spPr>
          <a:xfrm>
            <a:off x="6037125" y="3150700"/>
            <a:ext cx="2795175" cy="182275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5" name="Shape 75"/>
        <p:cNvGrpSpPr/>
        <p:nvPr/>
      </p:nvGrpSpPr>
      <p:grpSpPr>
        <a:xfrm>
          <a:off x="0" y="0"/>
          <a:ext cx="0" cy="0"/>
          <a:chOff x="0" y="0"/>
          <a:chExt cx="0" cy="0"/>
        </a:xfrm>
      </p:grpSpPr>
      <p:sp>
        <p:nvSpPr>
          <p:cNvPr id="76" name="Google Shape;76;p16"/>
          <p:cNvSpPr txBox="1"/>
          <p:nvPr>
            <p:ph type="title"/>
          </p:nvPr>
        </p:nvSpPr>
        <p:spPr>
          <a:xfrm>
            <a:off x="311700" y="331675"/>
            <a:ext cx="8520600" cy="978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b="1" lang="it" sz="2600">
                <a:solidFill>
                  <a:srgbClr val="0B0B7A"/>
                </a:solidFill>
                <a:latin typeface="PT Serif"/>
                <a:ea typeface="PT Serif"/>
                <a:cs typeface="PT Serif"/>
                <a:sym typeface="PT Serif"/>
              </a:rPr>
              <a:t>What consequences could climate change have for your life?</a:t>
            </a:r>
            <a:endParaRPr b="1" sz="2600">
              <a:solidFill>
                <a:srgbClr val="0B0B7A"/>
              </a:solidFill>
              <a:latin typeface="PT Serif"/>
              <a:ea typeface="PT Serif"/>
              <a:cs typeface="PT Serif"/>
              <a:sym typeface="PT Serif"/>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None/>
            </a:pPr>
            <a:r>
              <a:t/>
            </a:r>
            <a:endParaRPr/>
          </a:p>
        </p:txBody>
      </p:sp>
      <p:sp>
        <p:nvSpPr>
          <p:cNvPr id="77" name="Google Shape;77;p16"/>
          <p:cNvSpPr txBox="1"/>
          <p:nvPr>
            <p:ph idx="1" type="body"/>
          </p:nvPr>
        </p:nvSpPr>
        <p:spPr>
          <a:xfrm>
            <a:off x="311700" y="1310275"/>
            <a:ext cx="5526300" cy="3553500"/>
          </a:xfrm>
          <a:prstGeom prst="rect">
            <a:avLst/>
          </a:prstGeom>
        </p:spPr>
        <p:txBody>
          <a:bodyPr anchorCtr="0" anchor="t" bIns="91425" lIns="91425" spcFirstLastPara="1" rIns="91425" wrap="square" tIns="91425">
            <a:noAutofit/>
          </a:bodyPr>
          <a:lstStyle/>
          <a:p>
            <a:pPr indent="0" lvl="0" marL="0" rtl="0" algn="just">
              <a:spcBef>
                <a:spcPts val="0"/>
              </a:spcBef>
              <a:spcAft>
                <a:spcPts val="0"/>
              </a:spcAft>
              <a:buClr>
                <a:schemeClr val="dk1"/>
              </a:buClr>
              <a:buSzPts val="1100"/>
              <a:buFont typeface="Arial"/>
              <a:buNone/>
            </a:pPr>
            <a:r>
              <a:rPr lang="it" sz="1600">
                <a:solidFill>
                  <a:srgbClr val="000000"/>
                </a:solidFill>
                <a:latin typeface="PT Serif"/>
                <a:ea typeface="PT Serif"/>
                <a:cs typeface="PT Serif"/>
                <a:sym typeface="PT Serif"/>
              </a:rPr>
              <a:t>Climate change will affect all of us. From more extreme weather to increasing food prices, to recreation  and decreased opportunities to appreciate the natural world. The main ways that climate change is already affecting people’s lives are:</a:t>
            </a:r>
            <a:endParaRPr sz="1600">
              <a:solidFill>
                <a:srgbClr val="000000"/>
              </a:solidFill>
              <a:latin typeface="PT Serif"/>
              <a:ea typeface="PT Serif"/>
              <a:cs typeface="PT Serif"/>
              <a:sym typeface="PT Serif"/>
            </a:endParaRPr>
          </a:p>
          <a:p>
            <a:pPr indent="0" lvl="0" marL="457200" rtl="0" algn="just">
              <a:spcBef>
                <a:spcPts val="0"/>
              </a:spcBef>
              <a:spcAft>
                <a:spcPts val="0"/>
              </a:spcAft>
              <a:buNone/>
            </a:pPr>
            <a:r>
              <a:t/>
            </a:r>
            <a:endParaRPr b="1" sz="1600">
              <a:solidFill>
                <a:srgbClr val="000000"/>
              </a:solidFill>
              <a:latin typeface="PT Serif"/>
              <a:ea typeface="PT Serif"/>
              <a:cs typeface="PT Serif"/>
              <a:sym typeface="PT Serif"/>
            </a:endParaRPr>
          </a:p>
          <a:p>
            <a:pPr indent="-330200" lvl="0" marL="457200" rtl="0" algn="just">
              <a:spcBef>
                <a:spcPts val="0"/>
              </a:spcBef>
              <a:spcAft>
                <a:spcPts val="0"/>
              </a:spcAft>
              <a:buClr>
                <a:srgbClr val="000000"/>
              </a:buClr>
              <a:buSzPts val="1600"/>
              <a:buFont typeface="PT Serif"/>
              <a:buChar char="●"/>
            </a:pPr>
            <a:r>
              <a:rPr b="1" lang="it" sz="1600">
                <a:solidFill>
                  <a:srgbClr val="000000"/>
                </a:solidFill>
                <a:latin typeface="PT Serif"/>
                <a:ea typeface="PT Serif"/>
                <a:cs typeface="PT Serif"/>
                <a:sym typeface="PT Serif"/>
              </a:rPr>
              <a:t>health</a:t>
            </a:r>
            <a:r>
              <a:rPr lang="it" sz="1600">
                <a:solidFill>
                  <a:srgbClr val="000000"/>
                </a:solidFill>
                <a:latin typeface="PT Serif"/>
                <a:ea typeface="PT Serif"/>
                <a:cs typeface="PT Serif"/>
                <a:sym typeface="PT Serif"/>
              </a:rPr>
              <a:t>: Fossil fuel emissions contribute to various respiratory diseases – such as asthma – in children and adults and it could be quite dangerous.</a:t>
            </a:r>
            <a:endParaRPr sz="1600">
              <a:solidFill>
                <a:srgbClr val="000000"/>
              </a:solidFill>
              <a:latin typeface="PT Serif"/>
              <a:ea typeface="PT Serif"/>
              <a:cs typeface="PT Serif"/>
              <a:sym typeface="PT Serif"/>
            </a:endParaRPr>
          </a:p>
          <a:p>
            <a:pPr indent="0" lvl="0" marL="457200" rtl="0" algn="just">
              <a:spcBef>
                <a:spcPts val="0"/>
              </a:spcBef>
              <a:spcAft>
                <a:spcPts val="0"/>
              </a:spcAft>
              <a:buNone/>
            </a:pPr>
            <a:r>
              <a:rPr lang="it" sz="1600">
                <a:solidFill>
                  <a:srgbClr val="000000"/>
                </a:solidFill>
                <a:latin typeface="PT Serif"/>
                <a:ea typeface="PT Serif"/>
                <a:cs typeface="PT Serif"/>
                <a:sym typeface="PT Serif"/>
              </a:rPr>
              <a:t>There has been an increase in the number of heat-related deaths and a decrease in cold-related deaths.</a:t>
            </a:r>
            <a:endParaRPr sz="1600">
              <a:solidFill>
                <a:srgbClr val="000000"/>
              </a:solidFill>
              <a:latin typeface="PT Serif"/>
              <a:ea typeface="PT Serif"/>
              <a:cs typeface="PT Serif"/>
              <a:sym typeface="PT Serif"/>
            </a:endParaRPr>
          </a:p>
          <a:p>
            <a:pPr indent="0" lvl="0" marL="457200" rtl="0" algn="l">
              <a:spcBef>
                <a:spcPts val="0"/>
              </a:spcBef>
              <a:spcAft>
                <a:spcPts val="0"/>
              </a:spcAft>
              <a:buNone/>
            </a:pPr>
            <a:r>
              <a:t/>
            </a:r>
            <a:endParaRPr sz="1500">
              <a:solidFill>
                <a:srgbClr val="000000"/>
              </a:solidFill>
              <a:latin typeface="PT Serif"/>
              <a:ea typeface="PT Serif"/>
              <a:cs typeface="PT Serif"/>
              <a:sym typeface="PT Serif"/>
            </a:endParaRPr>
          </a:p>
          <a:p>
            <a:pPr indent="0" lvl="0" marL="457200" rtl="0" algn="l">
              <a:spcBef>
                <a:spcPts val="0"/>
              </a:spcBef>
              <a:spcAft>
                <a:spcPts val="0"/>
              </a:spcAft>
              <a:buNone/>
            </a:pPr>
            <a:r>
              <a:t/>
            </a:r>
            <a:endParaRPr sz="1500">
              <a:solidFill>
                <a:srgbClr val="000000"/>
              </a:solidFill>
              <a:latin typeface="PT Serif"/>
              <a:ea typeface="PT Serif"/>
              <a:cs typeface="PT Serif"/>
              <a:sym typeface="PT Serif"/>
            </a:endParaRPr>
          </a:p>
          <a:p>
            <a:pPr indent="0" lvl="0" marL="457200" rtl="0" algn="l">
              <a:spcBef>
                <a:spcPts val="0"/>
              </a:spcBef>
              <a:spcAft>
                <a:spcPts val="0"/>
              </a:spcAft>
              <a:buNone/>
            </a:pPr>
            <a:r>
              <a:t/>
            </a:r>
            <a:endParaRPr sz="1500">
              <a:solidFill>
                <a:srgbClr val="000000"/>
              </a:solidFill>
              <a:latin typeface="PT Serif"/>
              <a:ea typeface="PT Serif"/>
              <a:cs typeface="PT Serif"/>
              <a:sym typeface="PT Serif"/>
            </a:endParaRPr>
          </a:p>
          <a:p>
            <a:pPr indent="0" lvl="0" marL="0" rtl="0" algn="l">
              <a:spcBef>
                <a:spcPts val="0"/>
              </a:spcBef>
              <a:spcAft>
                <a:spcPts val="0"/>
              </a:spcAft>
              <a:buClr>
                <a:schemeClr val="dk1"/>
              </a:buClr>
              <a:buSzPts val="1100"/>
              <a:buFont typeface="Arial"/>
              <a:buNone/>
            </a:pPr>
            <a:r>
              <a:t/>
            </a:r>
            <a:endParaRPr sz="1400">
              <a:solidFill>
                <a:srgbClr val="000000"/>
              </a:solidFill>
              <a:latin typeface="PT Serif"/>
              <a:ea typeface="PT Serif"/>
              <a:cs typeface="PT Serif"/>
              <a:sym typeface="PT Serif"/>
            </a:endParaRPr>
          </a:p>
          <a:p>
            <a:pPr indent="0" lvl="0" marL="0" rtl="0" algn="l">
              <a:spcBef>
                <a:spcPts val="0"/>
              </a:spcBef>
              <a:spcAft>
                <a:spcPts val="0"/>
              </a:spcAft>
              <a:buNone/>
            </a:pPr>
            <a:r>
              <a:t/>
            </a:r>
            <a:endParaRPr sz="1400">
              <a:solidFill>
                <a:srgbClr val="000000"/>
              </a:solidFill>
              <a:latin typeface="PT Serif"/>
              <a:ea typeface="PT Serif"/>
              <a:cs typeface="PT Serif"/>
              <a:sym typeface="PT Serif"/>
            </a:endParaRPr>
          </a:p>
        </p:txBody>
      </p:sp>
      <p:pic>
        <p:nvPicPr>
          <p:cNvPr id="78" name="Google Shape;78;p16"/>
          <p:cNvPicPr preferRelativeResize="0"/>
          <p:nvPr/>
        </p:nvPicPr>
        <p:blipFill>
          <a:blip r:embed="rId3">
            <a:alphaModFix/>
          </a:blip>
          <a:stretch>
            <a:fillRect/>
          </a:stretch>
        </p:blipFill>
        <p:spPr>
          <a:xfrm>
            <a:off x="6099450" y="1310275"/>
            <a:ext cx="2795175" cy="1860050"/>
          </a:xfrm>
          <a:prstGeom prst="rect">
            <a:avLst/>
          </a:prstGeom>
          <a:noFill/>
          <a:ln>
            <a:noFill/>
          </a:ln>
        </p:spPr>
      </p:pic>
      <p:pic>
        <p:nvPicPr>
          <p:cNvPr id="79" name="Google Shape;79;p16"/>
          <p:cNvPicPr preferRelativeResize="0"/>
          <p:nvPr/>
        </p:nvPicPr>
        <p:blipFill>
          <a:blip r:embed="rId4">
            <a:alphaModFix/>
          </a:blip>
          <a:stretch>
            <a:fillRect/>
          </a:stretch>
        </p:blipFill>
        <p:spPr>
          <a:xfrm>
            <a:off x="6099450" y="3422293"/>
            <a:ext cx="2795175" cy="1572283"/>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3" name="Shape 83"/>
        <p:cNvGrpSpPr/>
        <p:nvPr/>
      </p:nvGrpSpPr>
      <p:grpSpPr>
        <a:xfrm>
          <a:off x="0" y="0"/>
          <a:ext cx="0" cy="0"/>
          <a:chOff x="0" y="0"/>
          <a:chExt cx="0" cy="0"/>
        </a:xfrm>
      </p:grpSpPr>
      <p:sp>
        <p:nvSpPr>
          <p:cNvPr id="84" name="Google Shape;84;p17"/>
          <p:cNvSpPr txBox="1"/>
          <p:nvPr>
            <p:ph type="title"/>
          </p:nvPr>
        </p:nvSpPr>
        <p:spPr>
          <a:xfrm>
            <a:off x="311700" y="363675"/>
            <a:ext cx="8520600" cy="852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b="1" lang="it" sz="2600">
                <a:solidFill>
                  <a:srgbClr val="0B0B7A"/>
                </a:solidFill>
                <a:latin typeface="PT Serif"/>
                <a:ea typeface="PT Serif"/>
                <a:cs typeface="PT Serif"/>
                <a:sym typeface="PT Serif"/>
              </a:rPr>
              <a:t>What consequences could climate change have for your life?</a:t>
            </a:r>
            <a:endParaRPr b="1" sz="2600">
              <a:solidFill>
                <a:srgbClr val="0B0B7A"/>
              </a:solidFill>
              <a:latin typeface="PT Serif"/>
              <a:ea typeface="PT Serif"/>
              <a:cs typeface="PT Serif"/>
              <a:sym typeface="PT Serif"/>
            </a:endParaRPr>
          </a:p>
          <a:p>
            <a:pPr indent="0" lvl="0" marL="0" rtl="0" algn="l">
              <a:spcBef>
                <a:spcPts val="0"/>
              </a:spcBef>
              <a:spcAft>
                <a:spcPts val="0"/>
              </a:spcAft>
              <a:buNone/>
            </a:pPr>
            <a:r>
              <a:t/>
            </a:r>
            <a:endParaRPr/>
          </a:p>
        </p:txBody>
      </p:sp>
      <p:sp>
        <p:nvSpPr>
          <p:cNvPr id="85" name="Google Shape;85;p17"/>
          <p:cNvSpPr txBox="1"/>
          <p:nvPr>
            <p:ph idx="1" type="body"/>
          </p:nvPr>
        </p:nvSpPr>
        <p:spPr>
          <a:xfrm>
            <a:off x="311700" y="1371600"/>
            <a:ext cx="5351400" cy="3564000"/>
          </a:xfrm>
          <a:prstGeom prst="rect">
            <a:avLst/>
          </a:prstGeom>
        </p:spPr>
        <p:txBody>
          <a:bodyPr anchorCtr="0" anchor="t" bIns="91425" lIns="91425" spcFirstLastPara="1" rIns="91425" wrap="square" tIns="91425">
            <a:noAutofit/>
          </a:bodyPr>
          <a:lstStyle/>
          <a:p>
            <a:pPr indent="-323850" lvl="0" marL="457200" rtl="0" algn="just">
              <a:spcBef>
                <a:spcPts val="0"/>
              </a:spcBef>
              <a:spcAft>
                <a:spcPts val="0"/>
              </a:spcAft>
              <a:buClr>
                <a:schemeClr val="dk1"/>
              </a:buClr>
              <a:buSzPts val="1500"/>
              <a:buFont typeface="PT Serif"/>
              <a:buChar char="●"/>
            </a:pPr>
            <a:r>
              <a:rPr b="1" lang="it" sz="1500">
                <a:solidFill>
                  <a:schemeClr val="dk1"/>
                </a:solidFill>
                <a:latin typeface="PT Serif"/>
                <a:ea typeface="PT Serif"/>
                <a:cs typeface="PT Serif"/>
                <a:sym typeface="PT Serif"/>
              </a:rPr>
              <a:t>home</a:t>
            </a:r>
            <a:r>
              <a:rPr lang="it" sz="1500">
                <a:solidFill>
                  <a:schemeClr val="dk1"/>
                </a:solidFill>
                <a:latin typeface="PT Serif"/>
                <a:ea typeface="PT Serif"/>
                <a:cs typeface="PT Serif"/>
                <a:sym typeface="PT Serif"/>
              </a:rPr>
              <a:t>: floods are the most common and deadly natural disasters in the U.S. Glaciers melt and ocean water expands, leading seas to rise. The added volume of water creeping up coastlines slowly swallows land and homes.</a:t>
            </a:r>
            <a:endParaRPr sz="1500">
              <a:solidFill>
                <a:schemeClr val="dk1"/>
              </a:solidFill>
              <a:latin typeface="PT Serif"/>
              <a:ea typeface="PT Serif"/>
              <a:cs typeface="PT Serif"/>
              <a:sym typeface="PT Serif"/>
            </a:endParaRPr>
          </a:p>
          <a:p>
            <a:pPr indent="0" lvl="0" marL="457200" rtl="0" algn="just">
              <a:spcBef>
                <a:spcPts val="0"/>
              </a:spcBef>
              <a:spcAft>
                <a:spcPts val="0"/>
              </a:spcAft>
              <a:buNone/>
            </a:pPr>
            <a:r>
              <a:t/>
            </a:r>
            <a:endParaRPr b="1" sz="1500">
              <a:solidFill>
                <a:schemeClr val="dk1"/>
              </a:solidFill>
              <a:latin typeface="PT Serif"/>
              <a:ea typeface="PT Serif"/>
              <a:cs typeface="PT Serif"/>
              <a:sym typeface="PT Serif"/>
            </a:endParaRPr>
          </a:p>
          <a:p>
            <a:pPr indent="-323850" lvl="0" marL="457200" rtl="0" algn="just">
              <a:spcBef>
                <a:spcPts val="0"/>
              </a:spcBef>
              <a:spcAft>
                <a:spcPts val="0"/>
              </a:spcAft>
              <a:buClr>
                <a:schemeClr val="dk1"/>
              </a:buClr>
              <a:buSzPts val="1500"/>
              <a:buFont typeface="PT Serif"/>
              <a:buChar char="●"/>
            </a:pPr>
            <a:r>
              <a:rPr b="1" lang="it" sz="1500">
                <a:solidFill>
                  <a:schemeClr val="dk1"/>
                </a:solidFill>
                <a:latin typeface="PT Serif"/>
                <a:ea typeface="PT Serif"/>
                <a:cs typeface="PT Serif"/>
                <a:sym typeface="PT Serif"/>
              </a:rPr>
              <a:t>food</a:t>
            </a:r>
            <a:r>
              <a:rPr lang="it" sz="1500">
                <a:solidFill>
                  <a:schemeClr val="dk1"/>
                </a:solidFill>
                <a:latin typeface="PT Serif"/>
                <a:ea typeface="PT Serif"/>
                <a:cs typeface="PT Serif"/>
                <a:sym typeface="PT Serif"/>
              </a:rPr>
              <a:t>: the same CO2 accumulating in our atmosphere thanks to fossil fuels is actually changing the composition of fruits and vegetables that we eat, making them less nutritious. Extra CO2 is speeding up photosynthesis and causing plants to grow with more sugar and less calcium, protein, zinc, and important vitamins.</a:t>
            </a:r>
            <a:endParaRPr sz="1500">
              <a:solidFill>
                <a:schemeClr val="dk1"/>
              </a:solidFill>
              <a:latin typeface="PT Serif"/>
              <a:ea typeface="PT Serif"/>
              <a:cs typeface="PT Serif"/>
              <a:sym typeface="PT Serif"/>
            </a:endParaRPr>
          </a:p>
          <a:p>
            <a:pPr indent="0" lvl="0" marL="0" rtl="0" algn="just">
              <a:spcBef>
                <a:spcPts val="0"/>
              </a:spcBef>
              <a:spcAft>
                <a:spcPts val="1600"/>
              </a:spcAft>
              <a:buNone/>
            </a:pPr>
            <a:r>
              <a:t/>
            </a:r>
            <a:endParaRPr sz="1600">
              <a:solidFill>
                <a:srgbClr val="000000"/>
              </a:solidFill>
              <a:latin typeface="PT Serif"/>
              <a:ea typeface="PT Serif"/>
              <a:cs typeface="PT Serif"/>
              <a:sym typeface="PT Serif"/>
            </a:endParaRPr>
          </a:p>
        </p:txBody>
      </p:sp>
      <p:pic>
        <p:nvPicPr>
          <p:cNvPr id="86" name="Google Shape;86;p17"/>
          <p:cNvPicPr preferRelativeResize="0"/>
          <p:nvPr/>
        </p:nvPicPr>
        <p:blipFill>
          <a:blip r:embed="rId3">
            <a:alphaModFix/>
          </a:blip>
          <a:stretch>
            <a:fillRect/>
          </a:stretch>
        </p:blipFill>
        <p:spPr>
          <a:xfrm>
            <a:off x="5973725" y="1371600"/>
            <a:ext cx="2858576" cy="1889857"/>
          </a:xfrm>
          <a:prstGeom prst="rect">
            <a:avLst/>
          </a:prstGeom>
          <a:noFill/>
          <a:ln>
            <a:noFill/>
          </a:ln>
        </p:spPr>
      </p:pic>
      <p:pic>
        <p:nvPicPr>
          <p:cNvPr id="87" name="Google Shape;87;p17"/>
          <p:cNvPicPr preferRelativeResize="0"/>
          <p:nvPr/>
        </p:nvPicPr>
        <p:blipFill>
          <a:blip r:embed="rId4">
            <a:alphaModFix/>
          </a:blip>
          <a:stretch>
            <a:fillRect/>
          </a:stretch>
        </p:blipFill>
        <p:spPr>
          <a:xfrm>
            <a:off x="5973722" y="3417375"/>
            <a:ext cx="2858578" cy="1607950"/>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kument" ma:contentTypeID="0x0101001E4FCD29585F6B48B7A3C900FB122549" ma:contentTypeVersion="6" ma:contentTypeDescription="Ein neues Dokument erstellen." ma:contentTypeScope="" ma:versionID="3aa5d3ef29a04d5f85ad60721621e6f7">
  <xsd:schema xmlns:xsd="http://www.w3.org/2001/XMLSchema" xmlns:xs="http://www.w3.org/2001/XMLSchema" xmlns:p="http://schemas.microsoft.com/office/2006/metadata/properties" xmlns:ns2="00d0d1ee-13b4-4025-bc68-8da032462bb6" targetNamespace="http://schemas.microsoft.com/office/2006/metadata/properties" ma:root="true" ma:fieldsID="5f89881bd90a1cd4ac71fb67e3801a7b" ns2:_="">
    <xsd:import namespace="00d0d1ee-13b4-4025-bc68-8da032462bb6"/>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GenerationTime" minOccurs="0"/>
                <xsd:element ref="ns2:MediaServiceEventHashCode"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00d0d1ee-13b4-4025-bc68-8da032462bb6"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GenerationTime" ma:index="11" nillable="true" ma:displayName="MediaServiceGenerationTime" ma:hidden="true" ma:internalName="MediaServiceGenerationTime"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DateTaken" ma:index="13" nillable="true" ma:displayName="MediaServiceDateTaken" ma:hidden="true" ma:internalName="MediaServiceDateTaken"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Inhaltstyp"/>
        <xsd:element ref="dc:title" minOccurs="0" maxOccurs="1" ma:index="4" ma:displayName="Titel"/>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3A2525EF-93B0-4FDE-9BB0-74AEBFAB0AE1}"/>
</file>

<file path=customXml/itemProps2.xml><?xml version="1.0" encoding="utf-8"?>
<ds:datastoreItem xmlns:ds="http://schemas.openxmlformats.org/officeDocument/2006/customXml" ds:itemID="{97366996-3107-4C43-B4FA-AD8053BE0751}"/>
</file>

<file path=customXml/itemProps3.xml><?xml version="1.0" encoding="utf-8"?>
<ds:datastoreItem xmlns:ds="http://schemas.openxmlformats.org/officeDocument/2006/customXml" ds:itemID="{04156D53-B127-4638-AF55-41A3AA031D40}"/>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0x0101001E4FCD29585F6B48B7A3C900FB122549</vt:lpwstr>
  </property>
</Properties>
</file>